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ato"/>
      <p:regular r:id="rId13"/>
      <p:bold r:id="rId14"/>
      <p:italic r:id="rId15"/>
      <p:boldItalic r:id="rId16"/>
    </p:embeddedFont>
    <p:embeddedFont>
      <p:font typeface="Lato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LatoLight-regular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Light-italic.fntdata"/><Relationship Id="rId6" Type="http://schemas.openxmlformats.org/officeDocument/2006/relationships/slide" Target="slides/slide1.xml"/><Relationship Id="rId18" Type="http://schemas.openxmlformats.org/officeDocument/2006/relationships/font" Target="fonts/La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b="1"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mozilla.org/en-US/docs/Learn/JavaScript/Building_blocks/Events" TargetMode="External"/><Relationship Id="rId4" Type="http://schemas.openxmlformats.org/officeDocument/2006/relationships/hyperlink" Target="https://developer.mozilla.org/en-US/docs/Web/Events" TargetMode="External"/><Relationship Id="rId9" Type="http://schemas.openxmlformats.org/officeDocument/2006/relationships/hyperlink" Target="https://youtu.be/jqU3uaRgQyQ" TargetMode="External"/><Relationship Id="rId5" Type="http://schemas.openxmlformats.org/officeDocument/2006/relationships/hyperlink" Target="https://developer.mozilla.org/en-US/docs/Web/API/Event" TargetMode="External"/><Relationship Id="rId6" Type="http://schemas.openxmlformats.org/officeDocument/2006/relationships/hyperlink" Target="https://developer.mozilla.org/en-US/docs/Web/API/EventTarget" TargetMode="External"/><Relationship Id="rId7" Type="http://schemas.openxmlformats.org/officeDocument/2006/relationships/hyperlink" Target="https://developer.mozilla.org/en-US/docs/Web/API/EventTarget/addEventListener" TargetMode="External"/><Relationship Id="rId8" Type="http://schemas.openxmlformats.org/officeDocument/2006/relationships/hyperlink" Target="https://developer.mozilla.org/en-US/docs/Web/API/Event/preventDefaul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amboard.google.com/d/1JN3sUqu3YXFmya496JXuD4tekHhPF_B_FEDiqaqG6Xc/edit?usp=sharing" TargetMode="External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amboard.google.com/d/1JN3sUqu3YXFmya496JXuD4tekHhPF_B_FEDiqaqG6Xc/edit?usp=sharing" TargetMode="External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amboard.google.com/d/1JN3sUqu3YXFmya496JXuD4tekHhPF_B_FEDiqaqG6Xc/edit?usp=sharing" TargetMode="External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amboard.google.com/d/1JN3sUqu3YXFmya496JXuD4tekHhPF_B_FEDiqaqG6Xc/edit?usp=sharing" TargetMode="Externa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07: JavaScript DOM Events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MDN Web Docs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Introduction to Events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4"/>
              </a:rPr>
              <a:t>Event Reference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5"/>
              </a:rPr>
              <a:t>Event Interface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6"/>
              </a:rPr>
              <a:t>EventTarget Interface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7"/>
              </a:rPr>
              <a:t>EventTarget.addEventListener()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8"/>
              </a:rPr>
              <a:t>Event.preventDefault()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en"/>
              <a:t>You can also learn more by watching this: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9"/>
              </a:rPr>
              <a:t>What are event listeners in JavaScript?</a:t>
            </a:r>
            <a:r>
              <a:rPr b="0" lang="en"/>
              <a:t>, mmtuts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904" l="0" r="0" t="1903"/>
          <a:stretch/>
        </p:blipFill>
        <p:spPr>
          <a:xfrm>
            <a:off x="5244250" y="1386100"/>
            <a:ext cx="3232599" cy="2384202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lang="en"/>
              <a:t>GOAL (in-class exercise): make a web interface for the decoder functions.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0" lang="en"/>
              <a:t>We will be using HTML, scripts, the DOM (Document Object Model), and </a:t>
            </a:r>
            <a:r>
              <a:rPr i="1" lang="en"/>
              <a:t>browser events</a:t>
            </a:r>
            <a:r>
              <a:rPr b="0" lang="en"/>
              <a:t> to do this.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Jamboard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We saw a version of the application on the right last time.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en"/>
              <a:t>In this version we will programmatically connect </a:t>
            </a:r>
            <a:r>
              <a:rPr b="0" i="1" lang="en"/>
              <a:t>events</a:t>
            </a:r>
            <a:r>
              <a:rPr b="0" lang="en"/>
              <a:t> to </a:t>
            </a:r>
            <a:r>
              <a:rPr b="0" i="1" lang="en"/>
              <a:t>event listeners/handlers</a:t>
            </a:r>
            <a:r>
              <a:rPr b="0" lang="en"/>
              <a:t> that will perform an action given an event that occurred.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Jamboard</a:t>
            </a:r>
            <a:endParaRPr b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1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Let’s take a look at where we left off with this version of the application last time.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Jamboard</a:t>
            </a:r>
            <a:endParaRPr b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In version 2, we are not making any changes to the interface. But, we will make some changes to the code to tidy things up a bit.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Jamboard</a:t>
            </a:r>
            <a:endParaRPr b="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3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In version 3, we will get rid of the button and make the app a little more interactive!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Jamboard</a:t>
            </a:r>
            <a:endParaRPr b="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1631" l="0" r="0" t="0"/>
          <a:stretch/>
        </p:blipFill>
        <p:spPr>
          <a:xfrm>
            <a:off x="3878050" y="804575"/>
            <a:ext cx="5051400" cy="406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